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99" r:id="rId3"/>
    <p:sldId id="297" r:id="rId4"/>
    <p:sldId id="290" r:id="rId5"/>
    <p:sldId id="305" r:id="rId6"/>
    <p:sldId id="291" r:id="rId7"/>
    <p:sldId id="257" r:id="rId8"/>
    <p:sldId id="296" r:id="rId9"/>
    <p:sldId id="278" r:id="rId10"/>
    <p:sldId id="302" r:id="rId11"/>
    <p:sldId id="306" r:id="rId12"/>
    <p:sldId id="280" r:id="rId13"/>
    <p:sldId id="308" r:id="rId14"/>
    <p:sldId id="281" r:id="rId15"/>
    <p:sldId id="282" r:id="rId16"/>
    <p:sldId id="309" r:id="rId17"/>
    <p:sldId id="283" r:id="rId18"/>
    <p:sldId id="287" r:id="rId19"/>
    <p:sldId id="288" r:id="rId20"/>
    <p:sldId id="301" r:id="rId21"/>
    <p:sldId id="303" r:id="rId22"/>
    <p:sldId id="304" r:id="rId23"/>
    <p:sldId id="307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DDC4"/>
    <a:srgbClr val="83DDB0"/>
    <a:srgbClr val="7BFFE9"/>
    <a:srgbClr val="79FFCE"/>
    <a:srgbClr val="7FFFCD"/>
    <a:srgbClr val="6BF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C1B4E-D875-654D-95EE-77A9FAA06F00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141E7-EFDF-434E-83EA-C5BA5B5B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6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 took the Inside-Out training in 2011, I convinced out team to design an</a:t>
            </a:r>
            <a:r>
              <a:rPr lang="en-US" baseline="0" dirty="0"/>
              <a:t> outline on Co-operative Enterprise.</a:t>
            </a:r>
          </a:p>
          <a:p>
            <a:r>
              <a:rPr lang="en-US" baseline="0" dirty="0"/>
              <a:t>They were kind enough to jump in. I think that was the initial encouragement I needed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141E7-EFDF-434E-83EA-C5BA5B5B0A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0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141E7-EFDF-434E-83EA-C5BA5B5B0A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8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Under the former Conservative government, the numbers in Canadian prison escalated due to: mandatory minimum sentences; changes in parole eligibility, barriers to pardons and cuts in rehabilitation programs.</a:t>
            </a:r>
          </a:p>
          <a:p>
            <a:r>
              <a:rPr lang="en-US" baseline="0" dirty="0"/>
              <a:t>The occupancy rate is 127%.</a:t>
            </a:r>
          </a:p>
          <a:p>
            <a:r>
              <a:rPr lang="en-US" dirty="0"/>
              <a:t>The rate of solitary</a:t>
            </a:r>
            <a:r>
              <a:rPr lang="en-US" baseline="0" dirty="0"/>
              <a:t> confinement at Manitoba prisons is 1 in 10 – the highest rate in Canada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141E7-EFDF-434E-83EA-C5BA5B5B0A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2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Drag the Red River is a</a:t>
            </a:r>
            <a:r>
              <a:rPr lang="en-US" baseline="0" dirty="0"/>
              <a:t> group that was formed a</a:t>
            </a:r>
            <a:r>
              <a:rPr lang="en-US" dirty="0"/>
              <a:t>fter 15 year old Tina Fontaine’s death in 2014.</a:t>
            </a:r>
          </a:p>
          <a:p>
            <a:r>
              <a:rPr lang="en-US" dirty="0"/>
              <a:t>Its</a:t>
            </a:r>
            <a:r>
              <a:rPr lang="en-US" baseline="0" dirty="0"/>
              <a:t> </a:t>
            </a:r>
            <a:r>
              <a:rPr lang="en-US" dirty="0"/>
              <a:t>an</a:t>
            </a:r>
            <a:r>
              <a:rPr lang="en-US" baseline="0" dirty="0"/>
              <a:t> organization that searches for bodies dumped in the Red River.</a:t>
            </a:r>
          </a:p>
          <a:p>
            <a:r>
              <a:rPr lang="en-US" baseline="0" dirty="0"/>
              <a:t>Bodies are retrieved at a rate of about 7 each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141E7-EFDF-434E-83EA-C5BA5B5B0A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8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railway yards in Winnipeg separate the North End from the rest of Winnipeg.</a:t>
            </a:r>
          </a:p>
          <a:p>
            <a:r>
              <a:rPr lang="en-US" dirty="0"/>
              <a:t>Indigenous peoples make up about a</a:t>
            </a:r>
            <a:r>
              <a:rPr lang="en-US" baseline="0" dirty="0"/>
              <a:t> third of the population.</a:t>
            </a:r>
          </a:p>
          <a:p>
            <a:r>
              <a:rPr lang="en-US" baseline="0" dirty="0"/>
              <a:t>The </a:t>
            </a:r>
            <a:r>
              <a:rPr lang="en-US" baseline="0" dirty="0" err="1"/>
              <a:t>avergae</a:t>
            </a:r>
            <a:r>
              <a:rPr lang="en-US" baseline="0" dirty="0"/>
              <a:t> number of people with no certificate, diploma or degree is close to 50% compared to 20% at the City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141E7-EFDF-434E-83EA-C5BA5B5B0A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 came back to Winnipeg after the inside-out training</a:t>
            </a:r>
            <a:r>
              <a:rPr lang="en-US" baseline="0" dirty="0"/>
              <a:t> and explained the program to Larry </a:t>
            </a:r>
            <a:r>
              <a:rPr lang="en-US" baseline="0" dirty="0" err="1"/>
              <a:t>Morrisette</a:t>
            </a:r>
            <a:r>
              <a:rPr lang="en-US" baseline="0" dirty="0"/>
              <a:t>, and cultural advisor in Manitoba, he pushed me to explore ways of establishing a program in Winnipeg. </a:t>
            </a:r>
            <a:r>
              <a:rPr lang="en-US" baseline="0" dirty="0" err="1"/>
              <a:t>Shoshana</a:t>
            </a:r>
            <a:r>
              <a:rPr lang="en-US" baseline="0" dirty="0"/>
              <a:t> Pollack and Simone Davis were organizing a hub in Waterloo, On.</a:t>
            </a:r>
          </a:p>
          <a:p>
            <a:r>
              <a:rPr lang="en-US" baseline="0" dirty="0"/>
              <a:t>Simone presented on the new Walls to Bridges program on a number of visits to Winnipeg.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141E7-EFDF-434E-83EA-C5BA5B5B0A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6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few quotations</a:t>
            </a:r>
          </a:p>
          <a:p>
            <a:r>
              <a:rPr lang="en-US" dirty="0"/>
              <a:t>Human dignity and human rights- including the right to education don’t end at the prison entrance.</a:t>
            </a:r>
          </a:p>
          <a:p>
            <a:r>
              <a:rPr lang="en-US" dirty="0"/>
              <a:t>Dewey describes experiential learning as a powerful tool that will students</a:t>
            </a:r>
            <a:r>
              <a:rPr lang="en-US" baseline="0" dirty="0"/>
              <a:t> carry with them into the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141E7-EFDF-434E-83EA-C5BA5B5B0A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Co-op fundamentals: reciprocity, social capital, pooling resources,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141E7-EFDF-434E-83EA-C5BA5B5B0A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1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C899-5C55-3E48-9F1C-00A2D0B488A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145E-212E-5241-9BFB-B0846592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8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C899-5C55-3E48-9F1C-00A2D0B488A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145E-212E-5241-9BFB-B0846592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5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C899-5C55-3E48-9F1C-00A2D0B488A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145E-212E-5241-9BFB-B0846592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6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C899-5C55-3E48-9F1C-00A2D0B488A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145E-212E-5241-9BFB-B0846592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C899-5C55-3E48-9F1C-00A2D0B488A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145E-212E-5241-9BFB-B0846592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1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C899-5C55-3E48-9F1C-00A2D0B488A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145E-212E-5241-9BFB-B0846592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C899-5C55-3E48-9F1C-00A2D0B488A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145E-212E-5241-9BFB-B0846592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2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C899-5C55-3E48-9F1C-00A2D0B488A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145E-212E-5241-9BFB-B0846592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7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C899-5C55-3E48-9F1C-00A2D0B488A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145E-212E-5241-9BFB-B0846592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5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C899-5C55-3E48-9F1C-00A2D0B488A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145E-212E-5241-9BFB-B0846592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C899-5C55-3E48-9F1C-00A2D0B488A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145E-212E-5241-9BFB-B0846592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0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C899-5C55-3E48-9F1C-00A2D0B488AB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1145E-212E-5241-9BFB-B0846592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2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package" Target="../embeddings/Microsoft_Word_Document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642" y="861738"/>
            <a:ext cx="7772400" cy="303334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Intervening in Vicious Circles: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  <a:t>developing co-op skills and co-op enterprises for transition from prison </a:t>
            </a:r>
            <a:br>
              <a:rPr lang="en-US" sz="36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600" b="1" dirty="0"/>
              <a:t>Dr. Judith Harris</a:t>
            </a:r>
            <a:br>
              <a:rPr lang="en-US" sz="3600" b="1" dirty="0"/>
            </a:br>
            <a:r>
              <a:rPr lang="en-US" sz="3600" b="1" dirty="0"/>
              <a:t>Urban &amp; Inner-City Studies</a:t>
            </a:r>
            <a:br>
              <a:rPr lang="en-US" sz="3600" b="1" dirty="0"/>
            </a:br>
            <a:r>
              <a:rPr lang="en-US" sz="3600" b="1" dirty="0"/>
              <a:t>University of Winnipeg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61383"/>
            <a:ext cx="6400800" cy="2167321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Our Core Think Tank Team:</a:t>
            </a:r>
          </a:p>
          <a:p>
            <a:r>
              <a:rPr lang="en-US" i="1" dirty="0">
                <a:solidFill>
                  <a:schemeClr val="tx1"/>
                </a:solidFill>
              </a:rPr>
              <a:t>Melody Stevenson, Colleen Coulter, Alice </a:t>
            </a:r>
            <a:r>
              <a:rPr lang="en-US" i="1" dirty="0" err="1">
                <a:solidFill>
                  <a:schemeClr val="tx1"/>
                </a:solidFill>
              </a:rPr>
              <a:t>Zador</a:t>
            </a:r>
            <a:r>
              <a:rPr lang="en-US" i="1" dirty="0">
                <a:solidFill>
                  <a:schemeClr val="tx1"/>
                </a:solidFill>
              </a:rPr>
              <a:t>, Holly </a:t>
            </a:r>
            <a:r>
              <a:rPr lang="en-US" i="1" dirty="0" err="1">
                <a:solidFill>
                  <a:schemeClr val="tx1"/>
                </a:solidFill>
              </a:rPr>
              <a:t>Enns</a:t>
            </a:r>
            <a:r>
              <a:rPr lang="en-US" i="1" dirty="0">
                <a:solidFill>
                  <a:schemeClr val="tx1"/>
                </a:solidFill>
              </a:rPr>
              <a:t>, Justin </a:t>
            </a:r>
            <a:r>
              <a:rPr lang="en-US" i="1" dirty="0" err="1">
                <a:solidFill>
                  <a:schemeClr val="tx1"/>
                </a:solidFill>
              </a:rPr>
              <a:t>Rivard</a:t>
            </a:r>
            <a:r>
              <a:rPr lang="en-US" i="1" dirty="0">
                <a:solidFill>
                  <a:schemeClr val="tx1"/>
                </a:solidFill>
              </a:rPr>
              <a:t>, Kathleen </a:t>
            </a:r>
            <a:r>
              <a:rPr lang="en-US" i="1" dirty="0" err="1">
                <a:solidFill>
                  <a:schemeClr val="tx1"/>
                </a:solidFill>
              </a:rPr>
              <a:t>Venema</a:t>
            </a:r>
            <a:r>
              <a:rPr lang="en-US" i="1" dirty="0">
                <a:solidFill>
                  <a:schemeClr val="tx1"/>
                </a:solidFill>
              </a:rPr>
              <a:t>, Kevin Settee, Ashley Howard, Kate Kent </a:t>
            </a:r>
          </a:p>
        </p:txBody>
      </p:sp>
    </p:spTree>
    <p:extLst>
      <p:ext uri="{BB962C8B-B14F-4D97-AF65-F5344CB8AC3E}">
        <p14:creationId xmlns:p14="http://schemas.microsoft.com/office/powerpoint/2010/main" val="119020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31859C"/>
                </a:solidFill>
              </a:rPr>
              <a:t>Dewey’s Principle of Interaction &amp; W2B/I-O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68" y="1292726"/>
            <a:ext cx="8555790" cy="5364748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The interactions among W2B/I-O students and between students and instructor in a </a:t>
            </a:r>
            <a:r>
              <a:rPr lang="en-CA" b="1" dirty="0"/>
              <a:t>learning circle </a:t>
            </a:r>
            <a:r>
              <a:rPr lang="en-CA" dirty="0"/>
              <a:t>are equalised &amp;  generate trust. </a:t>
            </a:r>
          </a:p>
          <a:p>
            <a:endParaRPr lang="en-CA" dirty="0"/>
          </a:p>
          <a:p>
            <a:r>
              <a:rPr lang="en-CA" dirty="0"/>
              <a:t>Often its “</a:t>
            </a:r>
            <a:r>
              <a:rPr lang="en-CA" b="1" dirty="0"/>
              <a:t>collateral learning </a:t>
            </a:r>
            <a:r>
              <a:rPr lang="en-CA" dirty="0"/>
              <a:t>in the way of formation of enduring attitudes, of likes and dislikes that is most important”(Dewey 1938) </a:t>
            </a:r>
          </a:p>
          <a:p>
            <a:endParaRPr lang="en-CA" dirty="0"/>
          </a:p>
          <a:p>
            <a:r>
              <a:rPr lang="en-CA" dirty="0"/>
              <a:t>W2B/I-O classes, that prioritise interaction and focus on social justice issues, present an </a:t>
            </a:r>
            <a:r>
              <a:rPr lang="en-CA" b="1" dirty="0"/>
              <a:t>opportunity to consider the structural factors </a:t>
            </a:r>
            <a:r>
              <a:rPr lang="en-CA" dirty="0"/>
              <a:t>that have predetermined the student’s path into prison. </a:t>
            </a:r>
          </a:p>
          <a:p>
            <a:endParaRPr lang="en-CA" dirty="0"/>
          </a:p>
          <a:p>
            <a:r>
              <a:rPr lang="en-CA" dirty="0"/>
              <a:t>Students reflect on realities that explain </a:t>
            </a:r>
            <a:r>
              <a:rPr lang="en-CA" b="1" dirty="0"/>
              <a:t>events that came under their control and what was the consequence of wider forces</a:t>
            </a:r>
          </a:p>
          <a:p>
            <a:endParaRPr lang="en-CA" b="1" dirty="0"/>
          </a:p>
          <a:p>
            <a:r>
              <a:rPr lang="en-CA" i="1" dirty="0"/>
              <a:t>Helps them to come to terms with the present &amp; plan for the future.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456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167687" cy="13620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1859C"/>
                </a:solidFill>
              </a:rPr>
              <a:t>UIC- 2001: COMMUNITY DEVELOPMENT AND CO-OP ALTERNATIVES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2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087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31859C"/>
                </a:solidFill>
              </a:rPr>
              <a:t>Community Development &amp; </a:t>
            </a:r>
            <a:br>
              <a:rPr lang="en-US" sz="3200" b="1" i="1" dirty="0">
                <a:solidFill>
                  <a:srgbClr val="31859C"/>
                </a:solidFill>
              </a:rPr>
            </a:br>
            <a:r>
              <a:rPr lang="en-US" sz="3200" b="1" i="1" dirty="0">
                <a:solidFill>
                  <a:srgbClr val="31859C"/>
                </a:solidFill>
              </a:rPr>
              <a:t>Co-operative Alternatives (UIC 2001)</a:t>
            </a:r>
            <a:endParaRPr lang="en-US" sz="3200" b="1" dirty="0">
              <a:solidFill>
                <a:srgbClr val="3185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387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8 inside students and 8 outside students at Women’s Correctional Centre and 24 students at Elizabeth Fry Society MB</a:t>
            </a:r>
          </a:p>
          <a:p>
            <a:r>
              <a:rPr lang="en-US" sz="2400" dirty="0"/>
              <a:t>We meet in a circle and open with a traditional smudge</a:t>
            </a:r>
          </a:p>
          <a:p>
            <a:r>
              <a:rPr lang="en-US" sz="2400" dirty="0"/>
              <a:t>The course provides a critique of Capitalism and presents Community-Based Development as an alternative.</a:t>
            </a:r>
          </a:p>
          <a:p>
            <a:r>
              <a:rPr lang="en-US" sz="2400" dirty="0"/>
              <a:t>Students learn fundamentals of co-op structures &amp; concepts</a:t>
            </a:r>
          </a:p>
          <a:p>
            <a:r>
              <a:rPr lang="en-US" sz="2400" dirty="0"/>
              <a:t>Student Groups design Co-op business plans</a:t>
            </a:r>
          </a:p>
          <a:p>
            <a:r>
              <a:rPr lang="en-US" sz="2400" dirty="0"/>
              <a:t>Co-op developers advise student groups</a:t>
            </a:r>
          </a:p>
          <a:p>
            <a:r>
              <a:rPr lang="en-US" sz="2400" dirty="0"/>
              <a:t>An Introduction to co-ops  and to potential work in Winnipeg</a:t>
            </a:r>
          </a:p>
          <a:p>
            <a:r>
              <a:rPr lang="en-US" sz="2400" dirty="0"/>
              <a:t>Transition into university: 4 students continuing at UW 2017</a:t>
            </a:r>
          </a:p>
          <a:p>
            <a:r>
              <a:rPr lang="en-US" sz="2400" dirty="0"/>
              <a:t>Supports at UW: Aboriginal Student Services Centre, Road Map</a:t>
            </a:r>
          </a:p>
          <a:p>
            <a:r>
              <a:rPr lang="en-US" sz="2400" dirty="0"/>
              <a:t>An emerging Think Tank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2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199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1859C"/>
                </a:solidFill>
              </a:rPr>
              <a:t>W2B/I-O AND CO-OP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632"/>
            <a:ext cx="8229600" cy="5440361"/>
          </a:xfrm>
        </p:spPr>
        <p:txBody>
          <a:bodyPr>
            <a:normAutofit fontScale="70000" lnSpcReduction="20000"/>
          </a:bodyPr>
          <a:lstStyle/>
          <a:p>
            <a:r>
              <a:rPr lang="en-US" sz="3000" dirty="0"/>
              <a:t>Co-op education highlights values and points to opportunities for those who face an uncertain economic environment</a:t>
            </a:r>
          </a:p>
          <a:p>
            <a:endParaRPr lang="en-CA" sz="3000" dirty="0"/>
          </a:p>
          <a:p>
            <a:r>
              <a:rPr lang="en-US" sz="3000" dirty="0"/>
              <a:t>Co-op values of self-help, self-responsibility, and solidarity are underscored in classic readings in the orientation of W2B/I-O classes: </a:t>
            </a:r>
          </a:p>
          <a:p>
            <a:pPr lvl="1"/>
            <a:r>
              <a:rPr lang="en-US" sz="3000" b="1" i="1" dirty="0"/>
              <a:t>Palmer</a:t>
            </a:r>
            <a:r>
              <a:rPr lang="en-US" sz="3000" dirty="0"/>
              <a:t> (2004) reminds us that a circle of trust provides space where we confront and correct ourselves by listening to our inner teacher and </a:t>
            </a:r>
            <a:r>
              <a:rPr lang="en-US" sz="3000" b="1" i="1" dirty="0"/>
              <a:t>Little Bear </a:t>
            </a:r>
            <a:r>
              <a:rPr lang="en-US" sz="3000" dirty="0"/>
              <a:t>(2000) emphasizes relationship and reciprocity. </a:t>
            </a:r>
          </a:p>
          <a:p>
            <a:pPr marL="0" indent="0">
              <a:buNone/>
            </a:pPr>
            <a:endParaRPr lang="en-CA" sz="3000" dirty="0"/>
          </a:p>
          <a:p>
            <a:r>
              <a:rPr lang="en-US" sz="3000" dirty="0"/>
              <a:t>The first half of the course provides a critique of capitalism and presents community-based development as an alternative. </a:t>
            </a:r>
          </a:p>
          <a:p>
            <a:pPr marL="0" indent="0">
              <a:buNone/>
            </a:pPr>
            <a:endParaRPr lang="en-CA" sz="3000" dirty="0"/>
          </a:p>
          <a:p>
            <a:r>
              <a:rPr lang="en-US" sz="3000" dirty="0"/>
              <a:t>Collaborative problem solving plants seeds of social capital among the students. </a:t>
            </a:r>
          </a:p>
          <a:p>
            <a:endParaRPr lang="en-US" sz="3000" dirty="0"/>
          </a:p>
          <a:p>
            <a:r>
              <a:rPr lang="en-US" sz="3000" dirty="0"/>
              <a:t>The second half of the course shifts into fundamentals of co-op concepts and structures, focused on 2 co-op booklets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39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1859C"/>
                </a:solidFill>
              </a:rPr>
              <a:t>Co-op Booklet 1:</a:t>
            </a:r>
            <a:b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1859C"/>
                </a:solidFill>
              </a:rPr>
            </a:b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1859C"/>
                </a:solidFill>
              </a:rPr>
              <a:t>Table of Contents</a:t>
            </a:r>
            <a:endParaRPr lang="en-US" sz="4000" dirty="0">
              <a:solidFill>
                <a:srgbClr val="31859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2406" y="1600200"/>
            <a:ext cx="4193394" cy="4525963"/>
          </a:xfrm>
        </p:spPr>
        <p:txBody>
          <a:bodyPr>
            <a:noAutofit/>
          </a:bodyPr>
          <a:lstStyle/>
          <a:p>
            <a:r>
              <a:rPr lang="en-US" sz="1600" b="1" dirty="0"/>
              <a:t>What we know about the economy - p. 3 </a:t>
            </a:r>
          </a:p>
          <a:p>
            <a:pPr lvl="1"/>
            <a:r>
              <a:rPr lang="en-US" sz="1600" b="1" dirty="0"/>
              <a:t>Whole Economy Model - p. 3</a:t>
            </a:r>
          </a:p>
          <a:p>
            <a:pPr lvl="1"/>
            <a:r>
              <a:rPr lang="en-US" sz="1600" b="1" dirty="0"/>
              <a:t>Leakey Bucket - p.4</a:t>
            </a:r>
          </a:p>
          <a:p>
            <a:pPr lvl="1"/>
            <a:r>
              <a:rPr lang="en-US" sz="1600" b="1" dirty="0"/>
              <a:t>Statements: popular version - p. 5</a:t>
            </a:r>
          </a:p>
          <a:p>
            <a:pPr lvl="1"/>
            <a:r>
              <a:rPr lang="en-US" sz="1600" b="1" dirty="0"/>
              <a:t>Statements: economic version - p. 6</a:t>
            </a:r>
          </a:p>
          <a:p>
            <a:pPr lvl="1"/>
            <a:r>
              <a:rPr lang="en-US" sz="1600" b="1" dirty="0"/>
              <a:t>Why are CD principles important – p. 7</a:t>
            </a:r>
          </a:p>
          <a:p>
            <a:r>
              <a:rPr lang="en-US" sz="1600" b="1" dirty="0"/>
              <a:t>Co-op Stories with handouts – p.8</a:t>
            </a:r>
          </a:p>
          <a:p>
            <a:r>
              <a:rPr lang="en-US" sz="1600" b="1" dirty="0"/>
              <a:t>What is a co-op – p. 9</a:t>
            </a:r>
          </a:p>
          <a:p>
            <a:r>
              <a:rPr lang="en-US" sz="1600" b="1" dirty="0"/>
              <a:t>Why form a co-op – p.10</a:t>
            </a:r>
          </a:p>
          <a:p>
            <a:r>
              <a:rPr lang="en-US" sz="1600" b="1" dirty="0"/>
              <a:t>Examples of co-ops – p. 11</a:t>
            </a:r>
          </a:p>
          <a:p>
            <a:r>
              <a:rPr lang="en-US" sz="1600" b="1" dirty="0"/>
              <a:t>Co-ops and Traditional Values – p. 12</a:t>
            </a:r>
          </a:p>
          <a:p>
            <a:r>
              <a:rPr lang="en-US" sz="1600" b="1" dirty="0"/>
              <a:t>Mondragon Principles – p. 13-14</a:t>
            </a:r>
          </a:p>
          <a:p>
            <a:r>
              <a:rPr lang="en-US" sz="1600" b="1" dirty="0" err="1"/>
              <a:t>Rochdale</a:t>
            </a:r>
            <a:r>
              <a:rPr lang="en-US" sz="1600" b="1" dirty="0"/>
              <a:t> – p. 15</a:t>
            </a:r>
          </a:p>
          <a:p>
            <a:endParaRPr lang="en-US" sz="1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2294" cy="4525963"/>
          </a:xfrm>
        </p:spPr>
        <p:txBody>
          <a:bodyPr>
            <a:normAutofit/>
          </a:bodyPr>
          <a:lstStyle/>
          <a:p>
            <a:r>
              <a:rPr lang="en-US" sz="1600" b="1" dirty="0"/>
              <a:t>The </a:t>
            </a:r>
            <a:r>
              <a:rPr lang="en-US" sz="1600" b="1" dirty="0" err="1"/>
              <a:t>Antigonish</a:t>
            </a:r>
            <a:r>
              <a:rPr lang="en-US" sz="1600" b="1" dirty="0"/>
              <a:t> movement – p. 16-18</a:t>
            </a:r>
          </a:p>
          <a:p>
            <a:r>
              <a:rPr lang="en-US" sz="1600" b="1" dirty="0"/>
              <a:t>Types of Co-ops – p. 19-24</a:t>
            </a:r>
          </a:p>
          <a:p>
            <a:r>
              <a:rPr lang="en-US" sz="1600" b="1" dirty="0"/>
              <a:t>Triple Bottom Line in Action – p. 25</a:t>
            </a:r>
          </a:p>
          <a:p>
            <a:r>
              <a:rPr lang="en-US" sz="1600" b="1" dirty="0"/>
              <a:t>Co-ops </a:t>
            </a:r>
            <a:r>
              <a:rPr lang="en-US" sz="1600" b="1" dirty="0" err="1"/>
              <a:t>vs</a:t>
            </a:r>
            <a:r>
              <a:rPr lang="en-US" sz="1600" b="1" dirty="0"/>
              <a:t> other business – p. 26-27</a:t>
            </a:r>
          </a:p>
          <a:p>
            <a:r>
              <a:rPr lang="en-US" sz="1600" b="1" dirty="0"/>
              <a:t>V. </a:t>
            </a:r>
            <a:r>
              <a:rPr lang="en-US" sz="1600" b="1" dirty="0" err="1"/>
              <a:t>Vint</a:t>
            </a:r>
            <a:r>
              <a:rPr lang="en-US" sz="1600" b="1" dirty="0"/>
              <a:t> (Aboriginal Designers Co-op) – p. 28</a:t>
            </a:r>
          </a:p>
          <a:p>
            <a:r>
              <a:rPr lang="en-US" sz="1600" b="1" dirty="0"/>
              <a:t>Steps in Starting a Co-op – p. 29-30</a:t>
            </a:r>
          </a:p>
          <a:p>
            <a:r>
              <a:rPr lang="en-US" sz="1600" b="1" dirty="0"/>
              <a:t>Factors that make Co-ops Work – p. 31-</a:t>
            </a:r>
          </a:p>
          <a:p>
            <a:pPr lvl="1"/>
            <a:r>
              <a:rPr lang="en-US" sz="1600" b="1" dirty="0"/>
              <a:t>Reciprocity – p. 31-32</a:t>
            </a:r>
          </a:p>
          <a:p>
            <a:pPr lvl="1"/>
            <a:r>
              <a:rPr lang="en-US" sz="1600" b="1" dirty="0"/>
              <a:t>Economic Rent  - p. 33</a:t>
            </a:r>
          </a:p>
          <a:p>
            <a:pPr lvl="1"/>
            <a:r>
              <a:rPr lang="en-US" sz="1600" b="1" dirty="0"/>
              <a:t>Pooling Resources – p. 34</a:t>
            </a:r>
          </a:p>
          <a:p>
            <a:r>
              <a:rPr lang="en-US" sz="1600" b="1" dirty="0"/>
              <a:t>Where to find more information – p. 35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F337-9836-3748-896F-B72E1F7736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1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1859C"/>
                </a:solidFill>
              </a:rPr>
              <a:t>Co-op Booklet 2:</a:t>
            </a:r>
            <a:b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1859C"/>
                </a:solidFill>
              </a:rPr>
            </a:b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1859C"/>
                </a:solidFill>
              </a:rPr>
              <a:t>Table of Contents</a:t>
            </a:r>
            <a:endParaRPr lang="en-US" sz="4000" dirty="0">
              <a:solidFill>
                <a:srgbClr val="31859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600" b="1" dirty="0"/>
              <a:t>Business Structures - p. 3 – 4</a:t>
            </a:r>
          </a:p>
          <a:p>
            <a:r>
              <a:rPr lang="en-US" sz="1600" b="1" dirty="0"/>
              <a:t>The Co-op  Model – p. 5</a:t>
            </a:r>
          </a:p>
          <a:p>
            <a:r>
              <a:rPr lang="en-US" sz="1600" b="1" dirty="0"/>
              <a:t>Types of Co-ops– p.6 -7</a:t>
            </a:r>
          </a:p>
          <a:p>
            <a:pPr lvl="1"/>
            <a:r>
              <a:rPr lang="en-US" sz="1600" b="1" dirty="0"/>
              <a:t>Examples </a:t>
            </a:r>
          </a:p>
          <a:p>
            <a:r>
              <a:rPr lang="en-US" sz="1600" b="1" dirty="0"/>
              <a:t>Co-op Organizational Chart – p. 8 - 9</a:t>
            </a:r>
          </a:p>
          <a:p>
            <a:pPr lvl="1"/>
            <a:r>
              <a:rPr lang="en-US" sz="1600" b="1" dirty="0"/>
              <a:t>Roles and relations</a:t>
            </a:r>
          </a:p>
          <a:p>
            <a:r>
              <a:rPr lang="en-US" sz="1600" b="1" dirty="0"/>
              <a:t>Legal Matters – p. 10- 11</a:t>
            </a:r>
          </a:p>
          <a:p>
            <a:pPr lvl="1"/>
            <a:r>
              <a:rPr lang="en-US" sz="1600" b="1" dirty="0"/>
              <a:t>The Co-op Act</a:t>
            </a:r>
          </a:p>
          <a:p>
            <a:pPr lvl="1"/>
            <a:r>
              <a:rPr lang="en-US" sz="1600" b="1" dirty="0"/>
              <a:t>Maintaining records</a:t>
            </a:r>
          </a:p>
          <a:p>
            <a:r>
              <a:rPr lang="en-US" sz="1600" b="1" dirty="0"/>
              <a:t>Financing &amp; Sources of Capital– p. 12-13</a:t>
            </a:r>
          </a:p>
          <a:p>
            <a:r>
              <a:rPr lang="en-US" sz="1600" b="1" dirty="0"/>
              <a:t>Board of Directors– p. 14</a:t>
            </a:r>
          </a:p>
          <a:p>
            <a:r>
              <a:rPr lang="en-US" sz="1600" b="1" dirty="0"/>
              <a:t>Treasurer, Secretary, General Manager – p. 15</a:t>
            </a:r>
          </a:p>
          <a:p>
            <a:r>
              <a:rPr lang="en-US" sz="1600" b="1" dirty="0"/>
              <a:t>Leadership: You’re the Boss – p. 18-19</a:t>
            </a:r>
          </a:p>
          <a:p>
            <a:endParaRPr lang="en-US" sz="1600" b="1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17188" y="1600200"/>
            <a:ext cx="4418907" cy="4525963"/>
          </a:xfrm>
        </p:spPr>
        <p:txBody>
          <a:bodyPr>
            <a:normAutofit/>
          </a:bodyPr>
          <a:lstStyle/>
          <a:p>
            <a:r>
              <a:rPr lang="en-US" sz="1600" b="1" dirty="0"/>
              <a:t>Training Requirements– p. 17-18</a:t>
            </a:r>
          </a:p>
          <a:p>
            <a:r>
              <a:rPr lang="en-US" sz="1600" b="1" dirty="0"/>
              <a:t>Articles of Incorporation – p. 19-20</a:t>
            </a:r>
          </a:p>
          <a:p>
            <a:r>
              <a:rPr lang="en-US" sz="1600" b="1" dirty="0"/>
              <a:t>Shares in the Co-op – p. 21</a:t>
            </a:r>
          </a:p>
          <a:p>
            <a:r>
              <a:rPr lang="en-US" sz="1600" b="1" dirty="0"/>
              <a:t>By-laws &amp; Membership – p. 22</a:t>
            </a:r>
          </a:p>
          <a:p>
            <a:r>
              <a:rPr lang="en-US" sz="1600" b="1" dirty="0"/>
              <a:t>Social Co-ops - p. 23 </a:t>
            </a:r>
          </a:p>
          <a:p>
            <a:pPr lvl="1"/>
            <a:r>
              <a:rPr lang="en-US" sz="1600" b="1" dirty="0"/>
              <a:t>Changing economic landscape -  p. 24</a:t>
            </a:r>
          </a:p>
          <a:p>
            <a:pPr lvl="1"/>
            <a:r>
              <a:rPr lang="en-US" sz="1600" b="1" dirty="0"/>
              <a:t>Vertical </a:t>
            </a:r>
            <a:r>
              <a:rPr lang="en-US" sz="1600" b="1" dirty="0" err="1"/>
              <a:t>vs</a:t>
            </a:r>
            <a:r>
              <a:rPr lang="en-US" sz="1600" b="1" dirty="0"/>
              <a:t> horizontal positioning - p. 25</a:t>
            </a:r>
          </a:p>
          <a:p>
            <a:pPr lvl="1"/>
            <a:r>
              <a:rPr lang="en-US" sz="1600" b="1" dirty="0"/>
              <a:t> Barriers to employment - p. 26</a:t>
            </a:r>
          </a:p>
          <a:p>
            <a:pPr lvl="1"/>
            <a:r>
              <a:rPr lang="en-US" sz="1600" b="1" dirty="0"/>
              <a:t>What is a Social Co-op? – p. 27</a:t>
            </a:r>
          </a:p>
          <a:p>
            <a:pPr lvl="1"/>
            <a:r>
              <a:rPr lang="en-US" sz="1600" b="1" dirty="0"/>
              <a:t>Italian Social Co-ops - p. 28</a:t>
            </a:r>
          </a:p>
          <a:p>
            <a:pPr lvl="1"/>
            <a:r>
              <a:rPr lang="en-US" sz="1600" b="1" dirty="0"/>
              <a:t>Social Co-ops in Canada – p. 35</a:t>
            </a:r>
          </a:p>
          <a:p>
            <a:pPr lvl="1"/>
            <a:r>
              <a:rPr lang="en-US" sz="1600" b="1" dirty="0"/>
              <a:t>Quebec Solidarity Co-ops – p.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F337-9836-3748-896F-B72E1F7736B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82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1859C"/>
                </a:solidFill>
              </a:rPr>
              <a:t>CO-OPS AND CONTINUITY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19463"/>
            <a:ext cx="8229600" cy="5311274"/>
          </a:xfrm>
        </p:spPr>
        <p:txBody>
          <a:bodyPr>
            <a:noAutofit/>
          </a:bodyPr>
          <a:lstStyle/>
          <a:p>
            <a:r>
              <a:rPr lang="en-US" sz="2000" dirty="0"/>
              <a:t>The classes at the WCC, run </a:t>
            </a:r>
            <a:r>
              <a:rPr lang="en-US" sz="2000" b="1" dirty="0"/>
              <a:t>“technology-free”</a:t>
            </a:r>
            <a:r>
              <a:rPr lang="en-US" sz="2000" dirty="0"/>
              <a:t>—we require a level playing field for inside and outside students 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 </a:t>
            </a:r>
            <a:endParaRPr lang="en-CA" sz="2000" dirty="0"/>
          </a:p>
          <a:p>
            <a:r>
              <a:rPr lang="en-CA" sz="2000" dirty="0"/>
              <a:t>We </a:t>
            </a:r>
            <a:r>
              <a:rPr lang="en-US" sz="2000" dirty="0"/>
              <a:t>bring in </a:t>
            </a:r>
            <a:r>
              <a:rPr lang="en-US" sz="2000" b="1" dirty="0"/>
              <a:t>two types of resources</a:t>
            </a:r>
            <a:r>
              <a:rPr lang="en-US" sz="2000" dirty="0"/>
              <a:t>: co-op advisors and materials for the construction of business plans in the form of “</a:t>
            </a:r>
            <a:r>
              <a:rPr lang="en-US" sz="2000" dirty="0" err="1"/>
              <a:t>Zines</a:t>
            </a:r>
            <a:r>
              <a:rPr lang="en-US" sz="2000" dirty="0"/>
              <a:t>”. 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 </a:t>
            </a:r>
            <a:endParaRPr lang="en-CA" sz="2000" dirty="0"/>
          </a:p>
          <a:p>
            <a:r>
              <a:rPr lang="en-US" sz="2000" dirty="0"/>
              <a:t>The </a:t>
            </a:r>
            <a:r>
              <a:rPr lang="en-US" sz="2000" b="1" dirty="0"/>
              <a:t>group assignment </a:t>
            </a:r>
            <a:r>
              <a:rPr lang="en-US" sz="2000" dirty="0"/>
              <a:t>is to develop a business plan for a co-op.</a:t>
            </a: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r>
              <a:rPr lang="en-US" sz="2000" b="1" dirty="0"/>
              <a:t>Co-op advisors </a:t>
            </a:r>
            <a:r>
              <a:rPr lang="en-US" sz="2000" dirty="0"/>
              <a:t>visit on two occasions to present on their own co-op history and then sit with the groups individually to answer questions and advise.</a:t>
            </a:r>
          </a:p>
          <a:p>
            <a:pPr marL="0" indent="0">
              <a:buNone/>
            </a:pPr>
            <a:endParaRPr lang="en-CA" sz="2000" dirty="0"/>
          </a:p>
          <a:p>
            <a:r>
              <a:rPr lang="en-US" sz="2000" dirty="0"/>
              <a:t>Our ultimate vision is that some of the co-op business plans </a:t>
            </a:r>
            <a:r>
              <a:rPr lang="en-US" sz="2000"/>
              <a:t>eventually become </a:t>
            </a:r>
            <a:r>
              <a:rPr lang="en-US" sz="2000" b="1" dirty="0"/>
              <a:t>realistic enterprises.</a:t>
            </a:r>
          </a:p>
        </p:txBody>
      </p:sp>
    </p:spTree>
    <p:extLst>
      <p:ext uri="{BB962C8B-B14F-4D97-AF65-F5344CB8AC3E}">
        <p14:creationId xmlns:p14="http://schemas.microsoft.com/office/powerpoint/2010/main" val="14068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31859C"/>
                </a:solidFill>
              </a:rPr>
              <a:t>Outside Students at WCC </a:t>
            </a:r>
            <a:br>
              <a:rPr lang="en-US" sz="3200" dirty="0">
                <a:solidFill>
                  <a:srgbClr val="31859C"/>
                </a:solidFill>
              </a:rPr>
            </a:br>
            <a:r>
              <a:rPr lang="en-US" sz="3200" dirty="0">
                <a:solidFill>
                  <a:srgbClr val="31859C"/>
                </a:solidFill>
              </a:rPr>
              <a:t>after graduation</a:t>
            </a:r>
          </a:p>
        </p:txBody>
      </p:sp>
      <p:pic>
        <p:nvPicPr>
          <p:cNvPr id="4" name="Content Placeholder 3" descr="20170629_153125_0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3353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10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26" y="1398507"/>
            <a:ext cx="3886308" cy="5152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0930" y="321289"/>
            <a:ext cx="7374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1859C"/>
                </a:solidFill>
              </a:rPr>
              <a:t>2017: CREATING THE WINNIPEG W2B WEB: </a:t>
            </a:r>
          </a:p>
          <a:p>
            <a:pPr algn="ctr"/>
            <a:r>
              <a:rPr lang="en-US" sz="3200" dirty="0">
                <a:solidFill>
                  <a:srgbClr val="31859C"/>
                </a:solidFill>
              </a:rPr>
              <a:t>OUR VISION OF THINK TANKS</a:t>
            </a:r>
          </a:p>
        </p:txBody>
      </p:sp>
    </p:spTree>
    <p:extLst>
      <p:ext uri="{BB962C8B-B14F-4D97-AF65-F5344CB8AC3E}">
        <p14:creationId xmlns:p14="http://schemas.microsoft.com/office/powerpoint/2010/main" val="351047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54" y="737771"/>
            <a:ext cx="5867400" cy="551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789" y="152995"/>
            <a:ext cx="87295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1859C"/>
                </a:solidFill>
              </a:rPr>
              <a:t>THE PATH PROCESS PEARPOINT, O’BRIEN &amp; FOREST</a:t>
            </a:r>
          </a:p>
        </p:txBody>
      </p:sp>
    </p:spTree>
    <p:extLst>
      <p:ext uri="{BB962C8B-B14F-4D97-AF65-F5344CB8AC3E}">
        <p14:creationId xmlns:p14="http://schemas.microsoft.com/office/powerpoint/2010/main" val="250796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08" y="1544638"/>
            <a:ext cx="7772400" cy="1362075"/>
          </a:xfrm>
        </p:spPr>
        <p:txBody>
          <a:bodyPr/>
          <a:lstStyle/>
          <a:p>
            <a:r>
              <a:rPr lang="en-US" dirty="0">
                <a:solidFill>
                  <a:srgbClr val="31859C"/>
                </a:solidFill>
              </a:rPr>
              <a:t>The Current situation in Manitoba: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948655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Incarceration rate</a:t>
            </a:r>
            <a:r>
              <a:rPr lang="en-US" sz="2800" dirty="0">
                <a:solidFill>
                  <a:schemeClr val="tx1"/>
                </a:solidFill>
              </a:rPr>
              <a:t>: 243/100K is 3X Canadian rate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Missing &amp; Murdered women</a:t>
            </a:r>
            <a:r>
              <a:rPr lang="en-US" sz="2800" dirty="0">
                <a:solidFill>
                  <a:schemeClr val="tx1"/>
                </a:solidFill>
              </a:rPr>
              <a:t>: of female homicides in Manitoba, 49% were Aboriginal women (yet 12% pop.)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Apprehended by Child and Family services</a:t>
            </a:r>
            <a:r>
              <a:rPr lang="en-US" sz="2800" dirty="0">
                <a:solidFill>
                  <a:schemeClr val="tx1"/>
                </a:solidFill>
              </a:rPr>
              <a:t>: 1 in 5 children (0-4 years) in North End Winnipeg</a:t>
            </a:r>
          </a:p>
        </p:txBody>
      </p:sp>
    </p:spTree>
    <p:extLst>
      <p:ext uri="{BB962C8B-B14F-4D97-AF65-F5344CB8AC3E}">
        <p14:creationId xmlns:p14="http://schemas.microsoft.com/office/powerpoint/2010/main" val="1023748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1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4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b="1" dirty="0"/>
              <a:t>North Star: Create the W2B Web to support Justice-involved men &amp; women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0432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The north star guides the program and points to avenues for graduating </a:t>
            </a:r>
            <a:r>
              <a:rPr lang="en-CA" b="1" dirty="0"/>
              <a:t>students who understand the correctional system and what it implies about social justice </a:t>
            </a:r>
            <a:r>
              <a:rPr lang="en-CA" dirty="0"/>
              <a:t>in Canada. </a:t>
            </a:r>
          </a:p>
          <a:p>
            <a:pPr lvl="0"/>
            <a:endParaRPr lang="en-CA" b="1" dirty="0"/>
          </a:p>
          <a:p>
            <a:pPr lvl="0"/>
            <a:r>
              <a:rPr lang="en-CA" b="1" dirty="0"/>
              <a:t>A mother ship </a:t>
            </a:r>
            <a:r>
              <a:rPr lang="en-CA" dirty="0"/>
              <a:t>that does long-term planning  of a humanized system. Eight autonomous chapters: WCC, </a:t>
            </a:r>
            <a:r>
              <a:rPr lang="en-CA" dirty="0" err="1"/>
              <a:t>Headingley</a:t>
            </a:r>
            <a:r>
              <a:rPr lang="en-CA" dirty="0"/>
              <a:t>, Stony, Brandon, Milner Ridge, EFRY, John Howard, Half-way House and Brandon.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CA" dirty="0"/>
              <a:t>As we work towards that brighter star of abolishing prisons, we understand that </a:t>
            </a:r>
            <a:r>
              <a:rPr lang="en-CA" b="1" dirty="0"/>
              <a:t>think tanks, once they are seen as the cultural norm of the Winnipeg justice system, can advance understanding</a:t>
            </a:r>
            <a:r>
              <a:rPr lang="en-CA" dirty="0"/>
              <a:t> beyond a binary of “us and them”. 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45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b="1" dirty="0"/>
              <a:t>Positive and Possible Vision: </a:t>
            </a:r>
            <a:br>
              <a:rPr lang="en-CA" sz="3200" b="1" dirty="0"/>
            </a:br>
            <a:r>
              <a:rPr lang="en-CA" sz="3200" b="1" dirty="0"/>
              <a:t>Seven Goals Advanced by Dec. 31, 2019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096" y="1471346"/>
            <a:ext cx="82296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GOAL 1: </a:t>
            </a:r>
            <a:r>
              <a:rPr lang="en-CA" dirty="0"/>
              <a:t>W2BWPG has connected with Winding River Range at the men’s facility </a:t>
            </a:r>
            <a:r>
              <a:rPr lang="en-CA" dirty="0" err="1"/>
              <a:t>Headingley</a:t>
            </a:r>
            <a:r>
              <a:rPr lang="en-CA" dirty="0"/>
              <a:t> to establish a think tank and classes are running annually.</a:t>
            </a:r>
          </a:p>
          <a:p>
            <a:r>
              <a:rPr lang="en-CA" dirty="0"/>
              <a:t> </a:t>
            </a:r>
          </a:p>
          <a:p>
            <a:r>
              <a:rPr lang="en-CA" b="1" dirty="0"/>
              <a:t>GOAL 2:</a:t>
            </a:r>
            <a:r>
              <a:rPr lang="en-CA" dirty="0"/>
              <a:t> W2BWPG classes are occurring at Stony Mountain</a:t>
            </a:r>
          </a:p>
          <a:p>
            <a:r>
              <a:rPr lang="en-CA" dirty="0"/>
              <a:t> </a:t>
            </a:r>
          </a:p>
          <a:p>
            <a:r>
              <a:rPr lang="en-CA" b="1" dirty="0"/>
              <a:t>GOAL 3:</a:t>
            </a:r>
            <a:r>
              <a:rPr lang="en-CA" dirty="0"/>
              <a:t> A web of partnerships has been created, including eight Think Tank chapters</a:t>
            </a:r>
          </a:p>
          <a:p>
            <a:r>
              <a:rPr lang="en-CA" dirty="0"/>
              <a:t> </a:t>
            </a:r>
          </a:p>
          <a:p>
            <a:r>
              <a:rPr lang="en-CA" b="1" dirty="0"/>
              <a:t>GOAL 4: </a:t>
            </a:r>
            <a:r>
              <a:rPr lang="en-CA" dirty="0"/>
              <a:t>Core Funding structure is part of the web</a:t>
            </a:r>
          </a:p>
          <a:p>
            <a:r>
              <a:rPr lang="en-CA" dirty="0"/>
              <a:t> </a:t>
            </a:r>
          </a:p>
          <a:p>
            <a:r>
              <a:rPr lang="en-CA" b="1" dirty="0"/>
              <a:t>GOAL 5: </a:t>
            </a:r>
            <a:r>
              <a:rPr lang="en-CA" dirty="0"/>
              <a:t>Eight Post-secondary Institutions represented in mother ship: Universities of Winnipeg, Manitoba, Brandon, Red River College, Assiniboine College, University of the North, and Canadian Mennonite University.</a:t>
            </a:r>
          </a:p>
          <a:p>
            <a:r>
              <a:rPr lang="en-CA" dirty="0"/>
              <a:t> </a:t>
            </a:r>
          </a:p>
          <a:p>
            <a:r>
              <a:rPr lang="en-CA" b="1" dirty="0"/>
              <a:t>GOAL 6:</a:t>
            </a:r>
            <a:r>
              <a:rPr lang="en-CA" dirty="0"/>
              <a:t> Walls-to Bridges Collective in Waterloo has offered/completed training of trainers course for Winnipeg instructors. One course offered for local faculty. </a:t>
            </a:r>
          </a:p>
          <a:p>
            <a:r>
              <a:rPr lang="en-CA" dirty="0"/>
              <a:t> </a:t>
            </a:r>
          </a:p>
          <a:p>
            <a:r>
              <a:rPr lang="en-CA" b="1" dirty="0"/>
              <a:t>GOAL 7: </a:t>
            </a:r>
            <a:r>
              <a:rPr lang="en-CA" dirty="0"/>
              <a:t>W2BWPG “mother ship”&amp; “spider’s web” has been established.</a:t>
            </a:r>
          </a:p>
        </p:txBody>
      </p:sp>
    </p:spTree>
    <p:extLst>
      <p:ext uri="{BB962C8B-B14F-4D97-AF65-F5344CB8AC3E}">
        <p14:creationId xmlns:p14="http://schemas.microsoft.com/office/powerpoint/2010/main" val="2028154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31859C"/>
                </a:solidFill>
              </a:rPr>
              <a:t>THINK TANKS AS SOCIAL CO-OP DEVELOPERS?</a:t>
            </a:r>
            <a:br>
              <a:rPr lang="en-US" sz="3200" dirty="0">
                <a:solidFill>
                  <a:srgbClr val="31859C"/>
                </a:solidFill>
              </a:rPr>
            </a:br>
            <a:r>
              <a:rPr lang="en-US" sz="3200" dirty="0">
                <a:solidFill>
                  <a:srgbClr val="31859C"/>
                </a:solidFill>
              </a:rPr>
              <a:t>“promoting continuity” (Dewey)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9054" y="1515979"/>
            <a:ext cx="5978525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9054" y="6152900"/>
            <a:ext cx="5609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Eagle Women’s Lodge Catering Cooperative</a:t>
            </a:r>
          </a:p>
        </p:txBody>
      </p:sp>
    </p:spTree>
    <p:extLst>
      <p:ext uri="{BB962C8B-B14F-4D97-AF65-F5344CB8AC3E}">
        <p14:creationId xmlns:p14="http://schemas.microsoft.com/office/powerpoint/2010/main" val="3160724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31859C"/>
                </a:solidFill>
              </a:rPr>
              <a:t>More information on </a:t>
            </a:r>
            <a:br>
              <a:rPr lang="en-US" b="1" dirty="0">
                <a:solidFill>
                  <a:srgbClr val="31859C"/>
                </a:solidFill>
              </a:rPr>
            </a:br>
            <a:r>
              <a:rPr lang="en-US" b="1" dirty="0">
                <a:solidFill>
                  <a:srgbClr val="31859C"/>
                </a:solidFill>
              </a:rPr>
              <a:t>W2B in Winnipeg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957"/>
          </a:xfrm>
        </p:spPr>
        <p:txBody>
          <a:bodyPr>
            <a:normAutofit/>
          </a:bodyPr>
          <a:lstStyle/>
          <a:p>
            <a:r>
              <a:rPr lang="en-US" b="1" dirty="0"/>
              <a:t>W2B Winnipeg</a:t>
            </a:r>
            <a:r>
              <a:rPr lang="en-US" dirty="0"/>
              <a:t>:</a:t>
            </a:r>
          </a:p>
          <a:p>
            <a:r>
              <a:rPr lang="en-US" dirty="0"/>
              <a:t> Judith Harris (Urban &amp; Inner-City Studies U of W 988-7537)</a:t>
            </a:r>
          </a:p>
          <a:p>
            <a:r>
              <a:rPr lang="en-US" dirty="0"/>
              <a:t>Kathleen </a:t>
            </a:r>
            <a:r>
              <a:rPr lang="en-US" dirty="0" err="1"/>
              <a:t>Venema</a:t>
            </a:r>
            <a:r>
              <a:rPr lang="en-US" dirty="0"/>
              <a:t> (English U of W 786-9333)</a:t>
            </a:r>
          </a:p>
          <a:p>
            <a:r>
              <a:rPr lang="en-US" dirty="0"/>
              <a:t>Melody Stevenson (Momentum Centre 380-9288)</a:t>
            </a:r>
          </a:p>
        </p:txBody>
      </p:sp>
    </p:spTree>
    <p:extLst>
      <p:ext uri="{BB962C8B-B14F-4D97-AF65-F5344CB8AC3E}">
        <p14:creationId xmlns:p14="http://schemas.microsoft.com/office/powerpoint/2010/main" val="153592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05" y="949980"/>
            <a:ext cx="9006295" cy="443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000" y="5382280"/>
            <a:ext cx="791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sz="2000" dirty="0"/>
              <a:t>Manitoba jails bursting at the seams even though crime rates continue to fall. Jail guard among fastest-growing occupations within the provincial public service By J. </a:t>
            </a:r>
            <a:r>
              <a:rPr lang="en-US" sz="2000" dirty="0" err="1"/>
              <a:t>Marcoux</a:t>
            </a:r>
            <a:r>
              <a:rPr lang="en-US" sz="2000" dirty="0"/>
              <a:t>, C. </a:t>
            </a:r>
            <a:r>
              <a:rPr lang="en-US" sz="2000" dirty="0" err="1"/>
              <a:t>Barghout</a:t>
            </a:r>
            <a:r>
              <a:rPr lang="en-US" sz="2000" dirty="0"/>
              <a:t>, CBC News Posted: Oct 29, 2015.</a:t>
            </a:r>
          </a:p>
        </p:txBody>
      </p:sp>
    </p:spTree>
    <p:extLst>
      <p:ext uri="{BB962C8B-B14F-4D97-AF65-F5344CB8AC3E}">
        <p14:creationId xmlns:p14="http://schemas.microsoft.com/office/powerpoint/2010/main" val="74367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9985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400" b="1" dirty="0">
                <a:effectLst>
                  <a:glow rad="101600">
                    <a:srgbClr val="000073">
                      <a:alpha val="75000"/>
                    </a:srgbClr>
                  </a:glow>
                  <a:outerShdw blurRad="63500" dir="13500000" kx="2700000" rotWithShape="0">
                    <a:srgbClr val="000000">
                      <a:alpha val="15000"/>
                    </a:srgbClr>
                  </a:outerShdw>
                </a:effectLst>
              </a:rPr>
            </a:br>
            <a:r>
              <a:rPr lang="en-US" sz="2400" dirty="0"/>
              <a:t> </a:t>
            </a:r>
            <a:r>
              <a:rPr lang="en-US" sz="3600" b="1" dirty="0">
                <a:solidFill>
                  <a:srgbClr val="31859C"/>
                </a:solidFill>
                <a:ea typeface="+mj-ea"/>
                <a:cs typeface="+mj-cs"/>
              </a:rPr>
              <a:t>Winnipeg’s Violent Streets ( M. Pearce, 2013)</a:t>
            </a:r>
            <a:br>
              <a:rPr lang="en-US" sz="3600" b="1" dirty="0">
                <a:solidFill>
                  <a:srgbClr val="31859C"/>
                </a:solidFill>
                <a:ea typeface="+mj-ea"/>
                <a:cs typeface="+mj-cs"/>
              </a:rPr>
            </a:br>
            <a:r>
              <a:rPr lang="en-US" sz="2400" dirty="0">
                <a:solidFill>
                  <a:srgbClr val="0E748E"/>
                </a:solidFill>
                <a:ea typeface="+mj-ea"/>
                <a:cs typeface="+mj-cs"/>
              </a:rPr>
              <a:t>Downtown Winnipeg: </a:t>
            </a:r>
            <a:r>
              <a:rPr lang="en-US" sz="2400" dirty="0">
                <a:solidFill>
                  <a:srgbClr val="3366FF"/>
                </a:solidFill>
                <a:ea typeface="+mj-ea"/>
                <a:cs typeface="+mj-cs"/>
              </a:rPr>
              <a:t>blue</a:t>
            </a:r>
            <a:r>
              <a:rPr lang="en-US" sz="2400" dirty="0">
                <a:solidFill>
                  <a:srgbClr val="0E748E"/>
                </a:solidFill>
                <a:ea typeface="+mj-ea"/>
                <a:cs typeface="+mj-cs"/>
              </a:rPr>
              <a:t> = missing, </a:t>
            </a:r>
            <a:r>
              <a:rPr lang="en-US" sz="2400" dirty="0">
                <a:solidFill>
                  <a:srgbClr val="FF0000"/>
                </a:solidFill>
                <a:ea typeface="+mj-ea"/>
                <a:cs typeface="+mj-cs"/>
              </a:rPr>
              <a:t>red</a:t>
            </a:r>
            <a:r>
              <a:rPr lang="en-US" sz="2400" dirty="0">
                <a:solidFill>
                  <a:srgbClr val="0E748E"/>
                </a:solidFill>
                <a:ea typeface="+mj-ea"/>
                <a:cs typeface="+mj-cs"/>
              </a:rPr>
              <a:t> = deaths)</a:t>
            </a:r>
            <a:br>
              <a:rPr lang="en-US" sz="2400" dirty="0">
                <a:solidFill>
                  <a:srgbClr val="0E748E"/>
                </a:solidFill>
                <a:ea typeface="+mj-ea"/>
                <a:cs typeface="+mj-cs"/>
              </a:rPr>
            </a:br>
            <a:endParaRPr lang="en-US" sz="2400" dirty="0">
              <a:solidFill>
                <a:srgbClr val="0E748E"/>
              </a:solidFill>
              <a:ea typeface="+mj-ea"/>
              <a:cs typeface="+mj-cs"/>
            </a:endParaRPr>
          </a:p>
        </p:txBody>
      </p:sp>
      <p:pic>
        <p:nvPicPr>
          <p:cNvPr id="27651" name="Content Placeholder 3" descr="P101000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1" r="-10641"/>
          <a:stretch>
            <a:fillRect/>
          </a:stretch>
        </p:blipFill>
        <p:spPr>
          <a:xfrm>
            <a:off x="-457200" y="1247677"/>
            <a:ext cx="7620000" cy="5334000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53200" y="1326997"/>
            <a:ext cx="2590800" cy="5355313"/>
          </a:xfrm>
          <a:prstGeom prst="rect">
            <a:avLst/>
          </a:prstGeom>
          <a:solidFill>
            <a:srgbClr val="EBF1DE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E748E"/>
                </a:solidFill>
                <a:latin typeface="Calibri" charset="0"/>
              </a:rPr>
              <a:t>In last 50 years in Manitoba there were:</a:t>
            </a:r>
          </a:p>
          <a:p>
            <a:endParaRPr lang="en-US" sz="1800" dirty="0">
              <a:solidFill>
                <a:srgbClr val="0E748E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E748E"/>
                </a:solidFill>
                <a:latin typeface="Calibri" charset="0"/>
              </a:rPr>
              <a:t>111 missing or murdered women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E748E"/>
                </a:solidFill>
                <a:latin typeface="Calibri" charset="0"/>
              </a:rPr>
              <a:t>83 of those murdered were Aboriginal 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E748E"/>
                </a:solidFill>
                <a:latin typeface="Calibri" charset="0"/>
              </a:rPr>
              <a:t>28 are missing women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E748E"/>
                </a:solidFill>
                <a:latin typeface="Calibri" charset="0"/>
              </a:rPr>
              <a:t>18 missing in last 10 </a:t>
            </a:r>
            <a:r>
              <a:rPr lang="en-US" sz="1800" dirty="0" err="1">
                <a:solidFill>
                  <a:srgbClr val="0E748E"/>
                </a:solidFill>
                <a:latin typeface="Calibri" charset="0"/>
              </a:rPr>
              <a:t>yrs</a:t>
            </a:r>
            <a:endParaRPr lang="en-US" sz="1800" dirty="0">
              <a:solidFill>
                <a:srgbClr val="0E748E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E748E"/>
                </a:solidFill>
                <a:latin typeface="Calibri" charset="0"/>
              </a:rPr>
              <a:t>10 murdered were children (age 11 &amp; under)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E748E"/>
                </a:solidFill>
                <a:latin typeface="Calibri" charset="0"/>
              </a:rPr>
              <a:t> 20 is the average age of the missing and murdered women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E748E"/>
                </a:solidFill>
                <a:latin typeface="Calibri" charset="0"/>
              </a:rPr>
              <a:t>  6 women were murdered by their husband or boyfriend</a:t>
            </a:r>
          </a:p>
          <a:p>
            <a:pPr>
              <a:buFont typeface="Arial" charset="0"/>
              <a:buChar char="•"/>
            </a:pPr>
            <a:endParaRPr lang="en-US" sz="1800" dirty="0">
              <a:solidFill>
                <a:srgbClr val="0E748E"/>
              </a:solidFill>
              <a:latin typeface="Calibri" charset="0"/>
            </a:endParaRPr>
          </a:p>
          <a:p>
            <a:pPr>
              <a:buFontTx/>
              <a:buChar char="-"/>
            </a:pPr>
            <a:endParaRPr lang="en-US" sz="1800" dirty="0">
              <a:solidFill>
                <a:srgbClr val="0E748E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1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213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1859C"/>
                </a:solidFill>
              </a:rPr>
              <a:t>North End </a:t>
            </a:r>
            <a:r>
              <a:rPr lang="en-US" sz="3200" b="1" dirty="0" err="1">
                <a:solidFill>
                  <a:srgbClr val="31859C"/>
                </a:solidFill>
              </a:rPr>
              <a:t>Neighbourhoods</a:t>
            </a:r>
            <a:r>
              <a:rPr lang="en-US" sz="3200" b="1" dirty="0">
                <a:solidFill>
                  <a:srgbClr val="31859C"/>
                </a:solidFill>
              </a:rPr>
              <a:t> Need </a:t>
            </a:r>
          </a:p>
          <a:p>
            <a:pPr algn="ctr"/>
            <a:r>
              <a:rPr lang="en-US" sz="3200" b="1" dirty="0">
                <a:solidFill>
                  <a:srgbClr val="31859C"/>
                </a:solidFill>
              </a:rPr>
              <a:t>Access to Education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28932"/>
              </p:ext>
            </p:extLst>
          </p:nvPr>
        </p:nvGraphicFramePr>
        <p:xfrm>
          <a:off x="902826" y="1149349"/>
          <a:ext cx="7267676" cy="5481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Document" r:id="rId4" imgW="6045200" imgH="4559300" progId="Word.Document.12">
                  <p:embed/>
                </p:oleObj>
              </mc:Choice>
              <mc:Fallback>
                <p:oleObj name="Document" r:id="rId4" imgW="6045200" imgH="455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2826" y="1149349"/>
                        <a:ext cx="7267676" cy="5481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57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31859C"/>
                </a:solidFill>
                <a:latin typeface="Calibri" charset="0"/>
                <a:ea typeface="ＭＳ Ｐゴシック" charset="0"/>
                <a:cs typeface="ＭＳ Ｐゴシック" charset="0"/>
              </a:rPr>
              <a:t>Vicious Circles are Intergenerational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319463"/>
            <a:ext cx="8229600" cy="515085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These figures explain factors behind vicious circles of intergenerational poverty and incarceration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Indigenous women comprise more than 85 percent of admissions of women in jails in Manitoba. Indigenous adults represent only twelve percent of the provincial population (Elizabeth Fry Society 2011). </a:t>
            </a:r>
          </a:p>
          <a:p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Women  who populate the Women’s Correctional Centre (WCC) are there because of crimes of poverty</a:t>
            </a:r>
          </a:p>
          <a:p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Studies indicate that </a:t>
            </a:r>
            <a:r>
              <a:rPr lang="ja-JP" altLang="en-US" sz="28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 higher proportion of incarcerated Aboriginal women than incarcerated non-Aboriginal women are separated from their children”.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Eljdupovic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&amp; Bromwich (2013, pp.45-46)</a:t>
            </a:r>
          </a:p>
        </p:txBody>
      </p:sp>
    </p:spTree>
    <p:extLst>
      <p:ext uri="{BB962C8B-B14F-4D97-AF65-F5344CB8AC3E}">
        <p14:creationId xmlns:p14="http://schemas.microsoft.com/office/powerpoint/2010/main" val="374971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1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31859C"/>
                </a:solidFill>
              </a:rPr>
              <a:t>Walls to Bridges is a Vision for Winnipeg &amp; Manitoba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97" y="1076150"/>
            <a:ext cx="8667482" cy="5781850"/>
          </a:xfrm>
        </p:spPr>
        <p:txBody>
          <a:bodyPr>
            <a:noAutofit/>
          </a:bodyPr>
          <a:lstStyle/>
          <a:p>
            <a:r>
              <a:rPr lang="en-US" sz="2400" b="1" dirty="0"/>
              <a:t>Manitoba’s Walls to Bridges</a:t>
            </a:r>
            <a:endParaRPr lang="en-US" sz="2400" dirty="0"/>
          </a:p>
          <a:p>
            <a:pPr lvl="1"/>
            <a:r>
              <a:rPr lang="en-US" sz="2400" dirty="0"/>
              <a:t>intervening in vicious, intergenerational circles of poverty and violence</a:t>
            </a:r>
          </a:p>
          <a:p>
            <a:pPr lvl="1"/>
            <a:r>
              <a:rPr lang="en-US" sz="2400" dirty="0"/>
              <a:t>Creating circles of safety for families and children</a:t>
            </a:r>
          </a:p>
          <a:p>
            <a:r>
              <a:rPr lang="en-US" sz="2400" b="1" dirty="0"/>
              <a:t>The Approach:</a:t>
            </a:r>
          </a:p>
          <a:p>
            <a:pPr lvl="1"/>
            <a:r>
              <a:rPr lang="en-US" sz="2400" dirty="0"/>
              <a:t>I-O principles, </a:t>
            </a:r>
            <a:r>
              <a:rPr lang="en-US" sz="2400" dirty="0" err="1"/>
              <a:t>Freirian</a:t>
            </a:r>
            <a:r>
              <a:rPr lang="en-US" sz="2400" dirty="0"/>
              <a:t> approach &amp; Indigenous pedagogy</a:t>
            </a:r>
          </a:p>
          <a:p>
            <a:pPr lvl="1"/>
            <a:r>
              <a:rPr lang="en-US" sz="2400" dirty="0"/>
              <a:t> Emphasizing Dewey’s principles of Interaction &amp; Continuity</a:t>
            </a:r>
          </a:p>
          <a:p>
            <a:r>
              <a:rPr lang="en-US" sz="2400" b="1" dirty="0"/>
              <a:t>Future: Manitoba-wide W2B program:</a:t>
            </a:r>
          </a:p>
          <a:p>
            <a:pPr lvl="1"/>
            <a:r>
              <a:rPr lang="en-US" sz="2400" dirty="0"/>
              <a:t> responding to the need for education at WCC, </a:t>
            </a:r>
            <a:r>
              <a:rPr lang="en-US" sz="2400" dirty="0" err="1"/>
              <a:t>Headingley</a:t>
            </a:r>
            <a:r>
              <a:rPr lang="en-US" sz="2400" dirty="0"/>
              <a:t> (men’s Provincial) Stony Mountain (men’s Federal)</a:t>
            </a:r>
          </a:p>
          <a:p>
            <a:pPr lvl="1"/>
            <a:r>
              <a:rPr lang="en-US" sz="2400" dirty="0"/>
              <a:t>Teaching and developing co-operatives,  will increase employment, and improve integration</a:t>
            </a:r>
          </a:p>
        </p:txBody>
      </p:sp>
    </p:spTree>
    <p:extLst>
      <p:ext uri="{BB962C8B-B14F-4D97-AF65-F5344CB8AC3E}">
        <p14:creationId xmlns:p14="http://schemas.microsoft.com/office/powerpoint/2010/main" val="233154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31859C"/>
                </a:solidFill>
              </a:rPr>
              <a:t>We all know that Education Changes Lives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/>
              <a:t>“Walls to Bridges took our moments of grey and gave us </a:t>
            </a:r>
            <a:r>
              <a:rPr lang="en-US" i="1" dirty="0" err="1"/>
              <a:t>colours</a:t>
            </a:r>
            <a:r>
              <a:rPr lang="en-US" i="1" dirty="0"/>
              <a:t> of hope” (an Inside student</a:t>
            </a:r>
            <a:r>
              <a:rPr lang="en-CA" i="1" dirty="0"/>
              <a:t>, WCC 2016  now enrolled at University of Winnipeg)</a:t>
            </a:r>
          </a:p>
          <a:p>
            <a:pPr marL="0" indent="0">
              <a:buNone/>
            </a:pPr>
            <a:endParaRPr lang="en-CA" i="1" dirty="0"/>
          </a:p>
          <a:p>
            <a:r>
              <a:rPr lang="en-CA" i="1" dirty="0"/>
              <a:t>Education is a human right </a:t>
            </a:r>
            <a:r>
              <a:rPr lang="en-US" dirty="0"/>
              <a:t>“</a:t>
            </a:r>
            <a:r>
              <a:rPr lang="en-US" i="1" dirty="0"/>
              <a:t>this right is defended by appeal to education as a means to an end and as a human right − required by respect for persons and their human dignity.</a:t>
            </a:r>
            <a:r>
              <a:rPr lang="en-CA" i="1" dirty="0"/>
              <a:t>”  (J. </a:t>
            </a:r>
            <a:r>
              <a:rPr lang="en-CA" i="1" dirty="0" err="1"/>
              <a:t>Vorhaus</a:t>
            </a:r>
            <a:r>
              <a:rPr lang="en-CA" i="1" dirty="0"/>
              <a:t>, </a:t>
            </a:r>
            <a:r>
              <a:rPr lang="en-US" dirty="0"/>
              <a:t>London Review of Education 2014)</a:t>
            </a:r>
            <a:endParaRPr lang="en-CA" i="1" dirty="0"/>
          </a:p>
          <a:p>
            <a:endParaRPr lang="en-US" i="1" dirty="0"/>
          </a:p>
          <a:p>
            <a:r>
              <a:rPr lang="en-CA" i="1" dirty="0"/>
              <a:t>The education experience, “if it arouses curiosity, strengthens initiative and sets up desires and purposes, will carry a person over dead places in the future” (J. Dewey, 1938, p. 38) </a:t>
            </a:r>
          </a:p>
          <a:p>
            <a:endParaRPr lang="en-CA" b="1" i="1" dirty="0"/>
          </a:p>
        </p:txBody>
      </p:sp>
    </p:spTree>
    <p:extLst>
      <p:ext uri="{BB962C8B-B14F-4D97-AF65-F5344CB8AC3E}">
        <p14:creationId xmlns:p14="http://schemas.microsoft.com/office/powerpoint/2010/main" val="25426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31859C"/>
                </a:solidFill>
              </a:rPr>
              <a:t>Dewey’s lecture on </a:t>
            </a:r>
            <a:br>
              <a:rPr lang="en-US" sz="3200" b="1" dirty="0">
                <a:solidFill>
                  <a:srgbClr val="31859C"/>
                </a:solidFill>
              </a:rPr>
            </a:br>
            <a:r>
              <a:rPr lang="en-US" sz="3200" b="1" dirty="0">
                <a:solidFill>
                  <a:srgbClr val="31859C"/>
                </a:solidFill>
              </a:rPr>
              <a:t> </a:t>
            </a:r>
            <a:r>
              <a:rPr lang="en-US" sz="3200" b="1" i="1" dirty="0">
                <a:solidFill>
                  <a:srgbClr val="31859C"/>
                </a:solidFill>
              </a:rPr>
              <a:t>Education &amp; Experience </a:t>
            </a:r>
            <a:r>
              <a:rPr lang="en-US" sz="3200" b="1" dirty="0">
                <a:solidFill>
                  <a:srgbClr val="31859C"/>
                </a:solidFill>
              </a:rPr>
              <a:t>(1938)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Dewey highlighted two principles:</a:t>
            </a:r>
          </a:p>
          <a:p>
            <a:r>
              <a:rPr lang="en-US" b="1" i="1" dirty="0"/>
              <a:t>continuous</a:t>
            </a:r>
            <a:r>
              <a:rPr lang="en-US" dirty="0"/>
              <a:t> learning must be in accordance with the learner’s present and expected future situation </a:t>
            </a:r>
          </a:p>
          <a:p>
            <a:r>
              <a:rPr lang="en-US" b="1" i="1" dirty="0"/>
              <a:t>interactions</a:t>
            </a:r>
            <a:r>
              <a:rPr lang="en-US" i="1" dirty="0"/>
              <a:t> </a:t>
            </a:r>
            <a:r>
              <a:rPr lang="en-US" dirty="0"/>
              <a:t> with a teacher, peers, and pedagogically generative artifacts and phenomena, link the past to the future</a:t>
            </a:r>
          </a:p>
          <a:p>
            <a:r>
              <a:rPr lang="en-US" dirty="0"/>
              <a:t>Dewey claimed that education is intimately connected to “</a:t>
            </a:r>
            <a:r>
              <a:rPr lang="en-US" b="1" dirty="0"/>
              <a:t>social purpose” </a:t>
            </a:r>
            <a:r>
              <a:rPr lang="en-US" dirty="0"/>
              <a:t>and </a:t>
            </a:r>
            <a:r>
              <a:rPr lang="en-US" b="1" dirty="0"/>
              <a:t>“democracy”</a:t>
            </a:r>
          </a:p>
        </p:txBody>
      </p:sp>
    </p:spTree>
    <p:extLst>
      <p:ext uri="{BB962C8B-B14F-4D97-AF65-F5344CB8AC3E}">
        <p14:creationId xmlns:p14="http://schemas.microsoft.com/office/powerpoint/2010/main" val="426996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1872</Words>
  <Application>Microsoft Office PowerPoint</Application>
  <PresentationFormat>On-screen Show (4:3)</PresentationFormat>
  <Paragraphs>205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Office Theme</vt:lpstr>
      <vt:lpstr>Document</vt:lpstr>
      <vt:lpstr>Intervening in Vicious Circles: developing co-op skills and co-op enterprises for transition from prison  Dr. Judith Harris Urban &amp; Inner-City Studies University of Winnipeg </vt:lpstr>
      <vt:lpstr>The Current situation in Manitoba:</vt:lpstr>
      <vt:lpstr>PowerPoint Presentation</vt:lpstr>
      <vt:lpstr>  Winnipeg’s Violent Streets ( M. Pearce, 2013) Downtown Winnipeg: blue = missing, red = deaths) </vt:lpstr>
      <vt:lpstr>PowerPoint Presentation</vt:lpstr>
      <vt:lpstr>Vicious Circles are Intergenerational</vt:lpstr>
      <vt:lpstr>Walls to Bridges is a Vision for Winnipeg &amp; Manitoba</vt:lpstr>
      <vt:lpstr>We all know that Education Changes Lives  </vt:lpstr>
      <vt:lpstr>Dewey’s lecture on   Education &amp; Experience (1938)</vt:lpstr>
      <vt:lpstr>Dewey’s Principle of Interaction &amp; W2B/I-O</vt:lpstr>
      <vt:lpstr>UIC- 2001: COMMUNITY DEVELOPMENT AND CO-OP ALTERNATIVES</vt:lpstr>
      <vt:lpstr>Community Development &amp;  Co-operative Alternatives (UIC 2001)</vt:lpstr>
      <vt:lpstr>W2B/I-O AND CO-OP VALUES</vt:lpstr>
      <vt:lpstr>Co-op Booklet 1: Table of Contents</vt:lpstr>
      <vt:lpstr>Co-op Booklet 2: Table of Contents</vt:lpstr>
      <vt:lpstr>CO-OPS AND CONTINUITY</vt:lpstr>
      <vt:lpstr>Outside Students at WCC  after graduation</vt:lpstr>
      <vt:lpstr>PowerPoint Presentation</vt:lpstr>
      <vt:lpstr>PowerPoint Presentation</vt:lpstr>
      <vt:lpstr>PowerPoint Presentation</vt:lpstr>
      <vt:lpstr>North Star: Create the W2B Web to support Justice-involved men &amp; women</vt:lpstr>
      <vt:lpstr>Positive and Possible Vision:  Seven Goals Advanced by Dec. 31, 2019</vt:lpstr>
      <vt:lpstr>THINK TANKS AS SOCIAL CO-OP DEVELOPERS? “promoting continuity” (Dewey)</vt:lpstr>
      <vt:lpstr>More information on  W2B in Winnipeg</vt:lpstr>
    </vt:vector>
  </TitlesOfParts>
  <Company>the University of Winnipeg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Walls to Bridges and Dewey’s principles of continuity &amp; interaction</dc:title>
  <dc:creator>Judith Harris</dc:creator>
  <cp:lastModifiedBy>DK</cp:lastModifiedBy>
  <cp:revision>112</cp:revision>
  <cp:lastPrinted>2017-04-07T16:00:13Z</cp:lastPrinted>
  <dcterms:created xsi:type="dcterms:W3CDTF">2017-04-06T21:40:32Z</dcterms:created>
  <dcterms:modified xsi:type="dcterms:W3CDTF">2017-10-27T15:19:28Z</dcterms:modified>
</cp:coreProperties>
</file>